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2" r:id="rId5"/>
    <p:sldId id="263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69F9-B7C4-43D5-898A-E65C5C073FF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678-19F5-4514-A978-8A2CC2D99B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877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69F9-B7C4-43D5-898A-E65C5C073FF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678-19F5-4514-A978-8A2CC2D99B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540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69F9-B7C4-43D5-898A-E65C5C073FF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678-19F5-4514-A978-8A2CC2D99B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349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69F9-B7C4-43D5-898A-E65C5C073FF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678-19F5-4514-A978-8A2CC2D99B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104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69F9-B7C4-43D5-898A-E65C5C073FF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678-19F5-4514-A978-8A2CC2D99B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691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69F9-B7C4-43D5-898A-E65C5C073FF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678-19F5-4514-A978-8A2CC2D99B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6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69F9-B7C4-43D5-898A-E65C5C073FF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678-19F5-4514-A978-8A2CC2D99B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938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69F9-B7C4-43D5-898A-E65C5C073FF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678-19F5-4514-A978-8A2CC2D99B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845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69F9-B7C4-43D5-898A-E65C5C073FF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678-19F5-4514-A978-8A2CC2D99B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388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69F9-B7C4-43D5-898A-E65C5C073FF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678-19F5-4514-A978-8A2CC2D99B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816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69F9-B7C4-43D5-898A-E65C5C073FF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2678-19F5-4514-A978-8A2CC2D99B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003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F69F9-B7C4-43D5-898A-E65C5C073FF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A2678-19F5-4514-A978-8A2CC2D99B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88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Спецификация тестовых вопросов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6147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 txBox="1">
            <a:spLocks noGrp="1" noChangeArrowheads="1"/>
          </p:cNvSpPr>
          <p:nvPr/>
        </p:nvSpPr>
        <p:spPr bwMode="auto">
          <a:xfrm>
            <a:off x="1062038" y="5661026"/>
            <a:ext cx="628650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rtl="1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000000"/>
                </a:solidFill>
              </a:rPr>
              <a:t>Содержание горизонтальной строки матрицы, как правило, определяют предметы, разделы, учебные темы, разделы учебных тем, профессиональные компетенции</a:t>
            </a:r>
            <a:endParaRPr lang="en-US" altLang="ru-RU" sz="1800">
              <a:solidFill>
                <a:srgbClr val="000000"/>
              </a:solidFill>
            </a:endParaRPr>
          </a:p>
        </p:txBody>
      </p:sp>
      <p:graphicFrame>
        <p:nvGraphicFramePr>
          <p:cNvPr id="65600" name="Group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853747"/>
              </p:ext>
            </p:extLst>
          </p:nvPr>
        </p:nvGraphicFramePr>
        <p:xfrm>
          <a:off x="611560" y="169886"/>
          <a:ext cx="7920880" cy="5492435"/>
        </p:xfrm>
        <a:graphic>
          <a:graphicData uri="http://schemas.openxmlformats.org/drawingml/2006/table">
            <a:tbl>
              <a:tblPr rtl="1"/>
              <a:tblGrid>
                <a:gridCol w="1952024"/>
                <a:gridCol w="957127"/>
                <a:gridCol w="1112880"/>
                <a:gridCol w="743595"/>
                <a:gridCol w="649389"/>
                <a:gridCol w="2044886"/>
                <a:gridCol w="460979"/>
              </a:tblGrid>
              <a:tr h="717550">
                <a:tc gridSpan="7">
                  <a:txBody>
                    <a:bodyPr/>
                    <a:lstStyle>
                      <a:lvl1pPr marL="273050" indent="-273050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273050" marR="0" lvl="0" indent="-2730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altLang="ru-RU" sz="3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David" pitchFamily="34" charset="0"/>
                          <a:cs typeface="David" pitchFamily="34" charset="0"/>
                        </a:rPr>
                        <a:t>Матрица </a:t>
                      </a:r>
                      <a:endParaRPr kumimoji="0" lang="en-US" altLang="ru-RU" sz="3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David" pitchFamily="34" charset="0"/>
                        <a:cs typeface="David" pitchFamily="34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EEE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77888">
                <a:tc gridSpan="3">
                  <a:txBody>
                    <a:bodyPr/>
                    <a:lstStyle>
                      <a:lvl1pPr marL="273050" indent="-273050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273050" marR="0" lvl="0" indent="-2730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avid" pitchFamily="34" charset="0"/>
                          <a:cs typeface="David" pitchFamily="34" charset="0"/>
                        </a:rPr>
                        <a:t>Когнитивные уровни</a:t>
                      </a: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David" pitchFamily="34" charset="0"/>
                        </a:rPr>
                        <a:t> +%</a:t>
                      </a:r>
                      <a:endParaRPr kumimoji="0" lang="he-IL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David" pitchFamily="34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David" pitchFamily="34" charset="0"/>
                          <a:cs typeface="David" pitchFamily="34" charset="0"/>
                        </a:rPr>
                        <a:t>Всего вопросов %</a:t>
                      </a:r>
                      <a:endParaRPr kumimoji="0" lang="he-IL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avid" pitchFamily="34" charset="0"/>
                        <a:cs typeface="David" pitchFamily="34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>
                      <a:lvl1pPr marL="273050" indent="-273050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273050" marR="0" lvl="0" indent="-2730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avid" pitchFamily="34" charset="0"/>
                          <a:cs typeface="David" pitchFamily="34" charset="0"/>
                        </a:rPr>
                        <a:t>часы</a:t>
                      </a:r>
                    </a:p>
                    <a:p>
                      <a:pPr marL="273050" marR="0" lvl="0" indent="-2730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he-IL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David" pitchFamily="34" charset="0"/>
                        </a:rPr>
                        <a:t>%</a:t>
                      </a: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>
                      <a:lvl1pPr marL="273050" indent="-273050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273050" marR="0" lvl="0" indent="-2730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avid" pitchFamily="34" charset="0"/>
                          <a:cs typeface="David" pitchFamily="34" charset="0"/>
                        </a:rPr>
                        <a:t>Раздел </a:t>
                      </a:r>
                      <a:endParaRPr kumimoji="0" lang="he-IL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avid" pitchFamily="34" charset="0"/>
                        <a:cs typeface="David" pitchFamily="34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>
                      <a:lvl1pPr marL="273050" indent="-273050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273050" marR="0" lvl="0" indent="-2730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David" pitchFamily="34" charset="0"/>
                        </a:rPr>
                        <a:t>No</a:t>
                      </a:r>
                      <a:endParaRPr kumimoji="0" lang="he-IL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David" pitchFamily="34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144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David" pitchFamily="34" charset="0"/>
                          <a:cs typeface="David" pitchFamily="34" charset="0"/>
                        </a:rPr>
                        <a:t>Применение </a:t>
                      </a: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David" pitchFamily="34" charset="0"/>
                        </a:rPr>
                        <a:t>%</a:t>
                      </a:r>
                      <a:endParaRPr kumimoji="0" lang="he-IL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David" pitchFamily="34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DDB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David" pitchFamily="34" charset="0"/>
                          <a:cs typeface="David" pitchFamily="34" charset="0"/>
                        </a:rPr>
                        <a:t>Понимание</a:t>
                      </a: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David" pitchFamily="34" charset="0"/>
                        </a:rPr>
                        <a:t>%</a:t>
                      </a:r>
                      <a:endParaRPr kumimoji="0" lang="he-IL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David" pitchFamily="34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FF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  <a:ea typeface="David" pitchFamily="34" charset="0"/>
                          <a:cs typeface="David" pitchFamily="34" charset="0"/>
                        </a:rPr>
                        <a:t>Запоминание %</a:t>
                      </a:r>
                      <a:endParaRPr kumimoji="0" lang="en-US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pitchFamily="34" charset="0"/>
                        <a:ea typeface="David" pitchFamily="34" charset="0"/>
                        <a:cs typeface="David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he-IL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Times New Roman" pitchFamily="18" charset="0"/>
                        <a:cs typeface="David" pitchFamily="34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736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DDB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FF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73050" indent="-273050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273050" marR="0" lvl="0" indent="-2730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he-IL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David" pitchFamily="34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DDB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FF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49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DDB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FF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619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DDB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FF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65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DDB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FF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  <a:endParaRPr kumimoji="0" lang="en-US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73050" indent="-273050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273050" marR="0" lvl="0" indent="-2730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he-IL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David" pitchFamily="34" charset="0"/>
                        </a:rPr>
                        <a:t>100</a:t>
                      </a:r>
                      <a:endParaRPr kumimoji="0" lang="he-IL" alt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David" pitchFamily="34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avid" pitchFamily="34" charset="0"/>
                          <a:cs typeface="David" pitchFamily="34" charset="0"/>
                        </a:rPr>
                        <a:t>Всего</a:t>
                      </a:r>
                      <a:endParaRPr kumimoji="0" lang="he-IL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avid" pitchFamily="34" charset="0"/>
                        <a:cs typeface="David" pitchFamily="34" charset="0"/>
                      </a:endParaRPr>
                    </a:p>
                  </a:txBody>
                  <a:tcPr marL="68580" marR="68580"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929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939672"/>
              </p:ext>
            </p:extLst>
          </p:nvPr>
        </p:nvGraphicFramePr>
        <p:xfrm>
          <a:off x="251521" y="1196752"/>
          <a:ext cx="8712967" cy="38884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>
                  <a:extLst>
                    <a:ext uri="{9D8B030D-6E8A-4147-A177-3AD203B41FA5}"/>
                  </a:extLst>
                </a:gridCol>
                <a:gridCol w="2952328">
                  <a:extLst>
                    <a:ext uri="{9D8B030D-6E8A-4147-A177-3AD203B41FA5}"/>
                  </a:extLst>
                </a:gridCol>
                <a:gridCol w="1152128">
                  <a:extLst>
                    <a:ext uri="{9D8B030D-6E8A-4147-A177-3AD203B41FA5}"/>
                  </a:extLst>
                </a:gridCol>
                <a:gridCol w="1130085"/>
                <a:gridCol w="1032383"/>
                <a:gridCol w="1023922">
                  <a:extLst>
                    <a:ext uri="{9D8B030D-6E8A-4147-A177-3AD203B41FA5}"/>
                  </a:extLst>
                </a:gridCol>
                <a:gridCol w="990073"/>
              </a:tblGrid>
              <a:tr h="533172">
                <a:tc rowSpan="2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68582" marR="68582" marT="45706" marB="45706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Раздел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Часы/%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 вопросов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Когнитивные уровни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7" marB="45717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8045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запоминание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10%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понимание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40%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действие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50%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32463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Гастроэнтерология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30/20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/>
                </a:extLst>
              </a:tr>
              <a:tr h="442617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Нефрология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45/30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/>
                </a:extLst>
              </a:tr>
              <a:tr h="432463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Эндокринология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45/30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/>
                </a:extLst>
              </a:tr>
              <a:tr h="53914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4.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Болезни раннего возраста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30/20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/>
                </a:extLst>
              </a:tr>
              <a:tr h="704001"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150/100%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100/100%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14/10%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52/40%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64/50%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06" marB="45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5423" name="Title 1"/>
          <p:cNvSpPr txBox="1">
            <a:spLocks noChangeArrowheads="1"/>
          </p:cNvSpPr>
          <p:nvPr/>
        </p:nvSpPr>
        <p:spPr bwMode="auto">
          <a:xfrm>
            <a:off x="754856" y="74613"/>
            <a:ext cx="7197329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91440" anchor="b"/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b="1" u="sng">
                <a:solidFill>
                  <a:srgbClr val="53B5C9"/>
                </a:solidFill>
                <a:latin typeface="Times New Roman" pitchFamily="18" charset="0"/>
                <a:cs typeface="Times New Roman" pitchFamily="18" charset="0"/>
              </a:rPr>
              <a:t>Детские болезни 4-5 курс</a:t>
            </a:r>
            <a:endParaRPr lang="en-US" altLang="ru-RU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52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Расчет часов в %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150-100%</a:t>
            </a:r>
          </a:p>
          <a:p>
            <a:r>
              <a:rPr lang="ru-RU" dirty="0" smtClean="0"/>
              <a:t>30-Х</a:t>
            </a:r>
          </a:p>
          <a:p>
            <a:r>
              <a:rPr lang="ru-RU" dirty="0" smtClean="0"/>
              <a:t>Х=30*100/ 150</a:t>
            </a:r>
          </a:p>
          <a:p>
            <a:r>
              <a:rPr lang="ru-RU" dirty="0" smtClean="0"/>
              <a:t>Х=20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01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Расчет необходимого количества вопросов по данному разделу в тестовых заданиях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100 вопросов-100%</a:t>
            </a:r>
          </a:p>
          <a:p>
            <a:r>
              <a:rPr lang="ru-RU" dirty="0" smtClean="0"/>
              <a:t>Х вопросов-20%</a:t>
            </a:r>
          </a:p>
          <a:p>
            <a:r>
              <a:rPr lang="ru-RU" dirty="0" smtClean="0"/>
              <a:t>Х=100*20/100</a:t>
            </a:r>
          </a:p>
          <a:p>
            <a:r>
              <a:rPr lang="ru-RU" dirty="0" smtClean="0"/>
              <a:t>Х=20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1915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642562"/>
              </p:ext>
            </p:extLst>
          </p:nvPr>
        </p:nvGraphicFramePr>
        <p:xfrm>
          <a:off x="95077" y="1046049"/>
          <a:ext cx="9013427" cy="52632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5560">
                  <a:extLst>
                    <a:ext uri="{9D8B030D-6E8A-4147-A177-3AD203B41FA5}"/>
                  </a:extLst>
                </a:gridCol>
                <a:gridCol w="3355630">
                  <a:extLst>
                    <a:ext uri="{9D8B030D-6E8A-4147-A177-3AD203B41FA5}"/>
                  </a:extLst>
                </a:gridCol>
                <a:gridCol w="877499">
                  <a:extLst>
                    <a:ext uri="{9D8B030D-6E8A-4147-A177-3AD203B41FA5}"/>
                  </a:extLst>
                </a:gridCol>
                <a:gridCol w="1000362"/>
                <a:gridCol w="1224136"/>
                <a:gridCol w="1092540">
                  <a:extLst>
                    <a:ext uri="{9D8B030D-6E8A-4147-A177-3AD203B41FA5}"/>
                  </a:extLst>
                </a:gridCol>
                <a:gridCol w="1067700"/>
              </a:tblGrid>
              <a:tr h="484870">
                <a:tc rowSpan="2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68582" marR="68582" marT="45717" marB="45717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Раздел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Часы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 вопросов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Когнитивные уровни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7" marB="45717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5181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Запоминание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10%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Понимание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40%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Действие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50%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93284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Гастриты, гастродуодениты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2/9%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/>
                </a:extLst>
              </a:tr>
              <a:tr h="402519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Язвенная болезнь желудка и ДПК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4/20%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/>
                </a:extLst>
              </a:tr>
              <a:tr h="393284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Болезни ж/в путей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3/15%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/>
                </a:extLst>
              </a:tr>
              <a:tr h="428655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4.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Синдром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мальабсорбции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 детей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2/9%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/>
                </a:extLst>
              </a:tr>
              <a:tr h="365757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Панкреатит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 детей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2/9%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3283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Функциональные расстройства  ЖКТ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4/20%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5757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НЯК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2/9%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9030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Гепатиты и циррозы печени у детей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2/9%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3284"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21/100%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100/100%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10/10%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37/40%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53/50%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6479" name="Title 1"/>
          <p:cNvSpPr txBox="1">
            <a:spLocks noChangeArrowheads="1"/>
          </p:cNvSpPr>
          <p:nvPr/>
        </p:nvSpPr>
        <p:spPr bwMode="auto">
          <a:xfrm>
            <a:off x="683568" y="44624"/>
            <a:ext cx="8065616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91440" anchor="b"/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b="1" u="sng" dirty="0">
                <a:solidFill>
                  <a:srgbClr val="53B5C9"/>
                </a:solidFill>
                <a:latin typeface="Times New Roman" pitchFamily="18" charset="0"/>
                <a:cs typeface="Times New Roman" pitchFamily="18" charset="0"/>
              </a:rPr>
              <a:t>Детские болезни 4 курс, модуль «Болезни ЖКТ»</a:t>
            </a:r>
            <a:endParaRPr lang="en-US" altLang="ru-RU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76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271</Words>
  <Application>Microsoft Office PowerPoint</Application>
  <PresentationFormat>On-screen Show (4:3)</PresentationFormat>
  <Paragraphs>147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Тема Office</vt:lpstr>
      <vt:lpstr>Спецификация тестовых вопросов</vt:lpstr>
      <vt:lpstr>PowerPoint Presentation</vt:lpstr>
      <vt:lpstr>PowerPoint Presentation</vt:lpstr>
      <vt:lpstr>Расчет часов в %</vt:lpstr>
      <vt:lpstr>Расчет необходимого количества вопросов по данному разделу в тестовых заданиях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Спецификация тестовых вопросов</dc:title>
  <dc:creator>Admin</dc:creator>
  <cp:lastModifiedBy>TENTIEV, Nurbek</cp:lastModifiedBy>
  <cp:revision>5</cp:revision>
  <dcterms:created xsi:type="dcterms:W3CDTF">2020-06-01T17:19:32Z</dcterms:created>
  <dcterms:modified xsi:type="dcterms:W3CDTF">2020-06-02T05:30:59Z</dcterms:modified>
</cp:coreProperties>
</file>